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notesMasterIdLst>
    <p:notesMasterId r:id="rId23"/>
  </p:notesMasterIdLst>
  <p:sldIdLst>
    <p:sldId id="256" r:id="rId2"/>
    <p:sldId id="259" r:id="rId3"/>
    <p:sldId id="258" r:id="rId4"/>
    <p:sldId id="277" r:id="rId5"/>
    <p:sldId id="268" r:id="rId6"/>
    <p:sldId id="274" r:id="rId7"/>
    <p:sldId id="273" r:id="rId8"/>
    <p:sldId id="257" r:id="rId9"/>
    <p:sldId id="261" r:id="rId10"/>
    <p:sldId id="272" r:id="rId11"/>
    <p:sldId id="260" r:id="rId12"/>
    <p:sldId id="267" r:id="rId13"/>
    <p:sldId id="266" r:id="rId14"/>
    <p:sldId id="262" r:id="rId15"/>
    <p:sldId id="269" r:id="rId16"/>
    <p:sldId id="270" r:id="rId17"/>
    <p:sldId id="263" r:id="rId18"/>
    <p:sldId id="275" r:id="rId19"/>
    <p:sldId id="271" r:id="rId20"/>
    <p:sldId id="265" r:id="rId21"/>
    <p:sldId id="26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7380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99C0F2-2909-0C48-BC84-A2611E925027}" type="datetimeFigureOut">
              <a:rPr lang="en-US" smtClean="0"/>
              <a:t>3/6/22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651AA7-8097-7E43-866C-0B99C8B8A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580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51AA7-8097-7E43-866C-0B99C8B8A3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79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%30 of drop in economy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51AA7-8097-7E43-866C-0B99C8B8A32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70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factors covid-19 effected?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51AA7-8097-7E43-866C-0B99C8B8A32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20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Starting to recover in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51AA7-8097-7E43-866C-0B99C8B8A32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928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3/6/22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3/6/22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3/6/22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smtClean="0"/>
              <a:t>3/6/22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3/6/22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3/6/22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3/6/22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3/6/22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3/6/22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3/6/22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3/6/22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949892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e.gov/u-s-relations-with-saudi-arabia/" TargetMode="External"/><Relationship Id="rId2" Type="http://schemas.openxmlformats.org/officeDocument/2006/relationships/hyperlink" Target="https://www.opec.org/opec_web/en/about_us/169.ht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tatista.com/statistics/1026237/saudi-arabia-vat-revenue/" TargetMode="External"/><Relationship Id="rId4" Type="http://schemas.openxmlformats.org/officeDocument/2006/relationships/hyperlink" Target="https://www.macrotrends.net/2516/wti-crude-oil-prices-10-year-daily-chart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://www.thatswhatsheread.net/2012/10/2012-ytd-reading-stats/" TargetMode="Externa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/3.0/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ifpnews.com/views/sliding-crude-prices-expense-alternative-energie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2.png"/><Relationship Id="rId4" Type="http://schemas.microsoft.com/office/2007/relationships/hdphoto" Target="../media/hdphoto2.wdp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E2D3DCD-4716-40AA-90C0-6F2F9F116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outdoor, harbor, several&#10;&#10;Description automatically generated">
            <a:extLst>
              <a:ext uri="{FF2B5EF4-FFF2-40B4-BE49-F238E27FC236}">
                <a16:creationId xmlns:a16="http://schemas.microsoft.com/office/drawing/2014/main" id="{1B0A3A32-A13D-3C40-BB1E-BE325EA032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6641" r="7107" b="369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37BACED-9574-4AAE-9D04-510030835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6"/>
            <a:ext cx="12192000" cy="2610465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21E35A-04F0-1046-983E-7E3BBEAFA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4355692"/>
            <a:ext cx="9085940" cy="1472224"/>
          </a:xfrm>
        </p:spPr>
        <p:txBody>
          <a:bodyPr anchor="b">
            <a:normAutofit/>
          </a:bodyPr>
          <a:lstStyle/>
          <a:p>
            <a:r>
              <a:rPr lang="en-US" sz="5200" dirty="0"/>
              <a:t>trading Volume of Saudi Arabia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96FF2D-9A0B-8044-AAE8-6FEAD8A4D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5908302"/>
            <a:ext cx="9052560" cy="663948"/>
          </a:xfrm>
        </p:spPr>
        <p:txBody>
          <a:bodyPr>
            <a:noAutofit/>
          </a:bodyPr>
          <a:lstStyle/>
          <a:p>
            <a:r>
              <a:rPr lang="en-US" sz="1400" dirty="0"/>
              <a:t>Ahmad Abusabaeen </a:t>
            </a:r>
          </a:p>
          <a:p>
            <a:r>
              <a:rPr lang="en-US" sz="1400" dirty="0"/>
              <a:t>9/3/2022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A08BC01-A289-44B6-9133-2814052F9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9CD65F9-B9FF-4981-AB43-F25748584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82EC907-6C80-4890-9ECB-3019DBC4DF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1765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553F6-1B2D-1B4E-92F3-139CAA47E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Saudi Arabia?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FEBE0-2135-1947-ADD8-F0A26D1A8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576921"/>
            <a:ext cx="10058400" cy="4050792"/>
          </a:xfrm>
        </p:spPr>
        <p:txBody>
          <a:bodyPr/>
          <a:lstStyle/>
          <a:p>
            <a:r>
              <a:rPr lang="en-US" dirty="0"/>
              <a:t>Member of G20 (Group of twenty world’s leading economies)</a:t>
            </a:r>
          </a:p>
          <a:p>
            <a:r>
              <a:rPr lang="en-US" dirty="0"/>
              <a:t>Member of OPEC (Organization of the Petroleum Exporting Countries)</a:t>
            </a:r>
          </a:p>
          <a:p>
            <a:r>
              <a:rPr lang="en-US" dirty="0"/>
              <a:t>World’s second largest reserves of oil.</a:t>
            </a:r>
          </a:p>
          <a:p>
            <a:r>
              <a:rPr lang="en-US" dirty="0"/>
              <a:t>Strategic location (Asia, Africa, and Europe)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F9D292-51EA-AF49-9B9D-E63348F3CDE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577" y="10508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820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D33DF-D15F-3C45-9276-6030CEFF0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00" y="484632"/>
            <a:ext cx="7495874" cy="1609344"/>
          </a:xfrm>
        </p:spPr>
        <p:txBody>
          <a:bodyPr>
            <a:normAutofit/>
          </a:bodyPr>
          <a:lstStyle/>
          <a:p>
            <a:r>
              <a:rPr lang="en-US" dirty="0"/>
              <a:t>Top Saudi exports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A1AEF-8091-7049-83C0-FD9B09F53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000" y="2121408"/>
            <a:ext cx="6993716" cy="4050792"/>
          </a:xfrm>
        </p:spPr>
        <p:txBody>
          <a:bodyPr>
            <a:normAutofit/>
          </a:bodyPr>
          <a:lstStyle/>
          <a:p>
            <a:r>
              <a:rPr lang="en-US" dirty="0"/>
              <a:t>Oil</a:t>
            </a:r>
          </a:p>
          <a:p>
            <a:r>
              <a:rPr lang="en-US" dirty="0"/>
              <a:t>Oil exports %80 </a:t>
            </a:r>
          </a:p>
          <a:p>
            <a:r>
              <a:rPr lang="en-US" dirty="0"/>
              <a:t>Big drop of  oil exports VALUE after 2014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5BE839-04FE-734B-9992-1A93CDC0B9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4" r="5324"/>
          <a:stretch/>
        </p:blipFill>
        <p:spPr>
          <a:xfrm>
            <a:off x="7534275" y="801974"/>
            <a:ext cx="4657725" cy="31276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CFE0F2-E2B8-AC41-A87F-FAE0736078C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577" y="10508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53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72B6068-F56C-604C-8384-F2CD9C6C7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33775" y="1514779"/>
            <a:ext cx="4778254" cy="41983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A26E05-1450-CB48-9D5A-4865DA3E8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Non-Oil exports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ABC06-9E1E-BF42-BB4D-4A9E52F54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the non-oil exports increasing? </a:t>
            </a:r>
          </a:p>
          <a:p>
            <a:r>
              <a:rPr lang="en-US" dirty="0"/>
              <a:t>Includes oil products</a:t>
            </a:r>
          </a:p>
          <a:p>
            <a:r>
              <a:rPr lang="en-US" dirty="0"/>
              <a:t>Since 2018:</a:t>
            </a:r>
          </a:p>
          <a:p>
            <a:r>
              <a:rPr lang="en-US" dirty="0"/>
              <a:t>1st: Mineral Products </a:t>
            </a:r>
          </a:p>
          <a:p>
            <a:r>
              <a:rPr lang="en-US" dirty="0"/>
              <a:t>2nd: Plastics</a:t>
            </a:r>
          </a:p>
          <a:p>
            <a:r>
              <a:rPr lang="en-US" dirty="0"/>
              <a:t>3rd: Chemicals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4211BC-1D25-CA49-A8C1-3BB7B3B346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577" y="10508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893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E21E-1929-6949-9F27-C9BD9E43F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Non-Oil exports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1FF6A-C5DA-BA4F-8067-71BCCA231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6118352" cy="4050792"/>
          </a:xfrm>
        </p:spPr>
        <p:txBody>
          <a:bodyPr>
            <a:normAutofit/>
          </a:bodyPr>
          <a:lstStyle/>
          <a:p>
            <a:r>
              <a:rPr lang="en-US" dirty="0"/>
              <a:t>Oil not involved at all</a:t>
            </a:r>
          </a:p>
          <a:p>
            <a:r>
              <a:rPr lang="en-US" dirty="0"/>
              <a:t>2011 – 2021 Total = SAR 2292 B</a:t>
            </a:r>
          </a:p>
          <a:p>
            <a:r>
              <a:rPr lang="en-US" dirty="0"/>
              <a:t>2016 =  SAR 178 B (Lowest)</a:t>
            </a:r>
          </a:p>
          <a:p>
            <a:r>
              <a:rPr lang="en-US" dirty="0"/>
              <a:t>2019 = SAR 229 B </a:t>
            </a:r>
          </a:p>
          <a:p>
            <a:r>
              <a:rPr lang="en-US" dirty="0"/>
              <a:t>2020 = SAR 204 B </a:t>
            </a:r>
          </a:p>
          <a:p>
            <a:r>
              <a:rPr lang="en-US" dirty="0"/>
              <a:t>2021 = SAR 275 B (Highest)</a:t>
            </a:r>
          </a:p>
          <a:p>
            <a:r>
              <a:rPr lang="en-US" dirty="0"/>
              <a:t>%36 of total exports in 2021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9BBFCC-F5C9-CE42-8222-6BD016316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99683" y="2500636"/>
            <a:ext cx="5028709" cy="36715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490066-6C12-7F4B-BB2C-D97DFFE7BF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577" y="10508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182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3D027-8E18-7047-8502-ABD5F2FEE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Top Saudi imports in 2020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 descr="Text, table&#10;&#10;Description automatically generated">
            <a:extLst>
              <a:ext uri="{FF2B5EF4-FFF2-40B4-BE49-F238E27FC236}">
                <a16:creationId xmlns:a16="http://schemas.microsoft.com/office/drawing/2014/main" id="{C995FD74-3058-A146-84B4-539EA4C0B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294" y="1803654"/>
            <a:ext cx="6082633" cy="260032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326ACB-A6AB-4BEA-8FED-31B411C76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288" y="2121408"/>
            <a:ext cx="4773168" cy="4050792"/>
          </a:xfrm>
        </p:spPr>
        <p:txBody>
          <a:bodyPr>
            <a:normAutofit/>
          </a:bodyPr>
          <a:lstStyle/>
          <a:p>
            <a:r>
              <a:rPr lang="en-US" dirty="0"/>
              <a:t>By Tons: </a:t>
            </a:r>
          </a:p>
          <a:p>
            <a:r>
              <a:rPr lang="en-US" dirty="0"/>
              <a:t>China, United States,  and India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689C2B-A6E3-B948-BBE4-2983C4ECF20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577" y="10508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17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386D3-CC63-1646-B95D-45C06BA1D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Saudi imports in 2020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E17C2-A3C8-0243-98D6-6CCD94FD7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number of Commodities: </a:t>
            </a:r>
          </a:p>
          <a:p>
            <a:r>
              <a:rPr lang="en-US" dirty="0"/>
              <a:t>China, United States, and Germany</a:t>
            </a:r>
          </a:p>
          <a:p>
            <a:endParaRPr lang="en-US" dirty="0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1CC888D6-F330-074A-87B3-DBB55D493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462" y="4401058"/>
            <a:ext cx="10003766" cy="1609344"/>
          </a:xfrm>
          <a:prstGeom prst="rect">
            <a:avLst/>
          </a:prstGeom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21311A09-17FB-FA42-A6FD-B38DE665C2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752" y="2093976"/>
            <a:ext cx="2022476" cy="1701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D19348-9D80-A54C-B314-69DCD110E69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577" y="10508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11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9CFD5-9E0C-CB4F-B106-4AE631548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Top Saudi imports 2018-2021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3FC34B-2B9D-9E41-A3FA-5941DA28D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68901" y="1498190"/>
            <a:ext cx="4609247" cy="4530744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CFEC288-2073-4DD7-8BC8-590999006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752" y="2087689"/>
            <a:ext cx="4773168" cy="4050792"/>
          </a:xfrm>
        </p:spPr>
        <p:txBody>
          <a:bodyPr>
            <a:normAutofit/>
          </a:bodyPr>
          <a:lstStyle/>
          <a:p>
            <a:r>
              <a:rPr lang="en-US" dirty="0"/>
              <a:t>Machinery, mechanical, &amp; electrical appliances</a:t>
            </a:r>
          </a:p>
          <a:p>
            <a:r>
              <a:rPr lang="en-US" dirty="0"/>
              <a:t>Vehicles, aircraft, &amp; vessels</a:t>
            </a:r>
          </a:p>
          <a:p>
            <a:r>
              <a:rPr lang="en-US" dirty="0"/>
              <a:t>-%30 2020- 2019</a:t>
            </a:r>
          </a:p>
          <a:p>
            <a:r>
              <a:rPr lang="en-US" dirty="0"/>
              <a:t>-%18 2021 - 2019</a:t>
            </a:r>
          </a:p>
          <a:p>
            <a:r>
              <a:rPr lang="en-US" dirty="0"/>
              <a:t>Chemicals</a:t>
            </a:r>
          </a:p>
          <a:p>
            <a:r>
              <a:rPr lang="en-US" dirty="0"/>
              <a:t>Base metals</a:t>
            </a:r>
          </a:p>
          <a:p>
            <a:r>
              <a:rPr lang="en-US" dirty="0"/>
              <a:t>Vegetables products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469B48-F68D-444D-8C8D-55AA3FCA846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577" y="10508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5081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51C-4FFF-1343-9902-32EDB32AA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Trends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89029-EFA2-EF4D-B63B-3135450E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Non-oil exports in 2021 highest since 2011!</a:t>
            </a:r>
          </a:p>
          <a:p>
            <a:r>
              <a:rPr lang="en-US" dirty="0"/>
              <a:t>SAR 274.9 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158ED0-43DD-2F40-93B6-2B19B571A0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577" y="10508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717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926A6-BA2C-2645-9E3F-877CD87B7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 Effect on exports &amp; imports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810F1-0D83-4A40-AE44-5AA4B40CB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Exports:</a:t>
            </a:r>
          </a:p>
          <a:p>
            <a:r>
              <a:rPr lang="en-US" dirty="0"/>
              <a:t>-% 33, 329 Billion drop in exports in 2020 compared to 2019</a:t>
            </a:r>
          </a:p>
          <a:p>
            <a:r>
              <a:rPr lang="en-US" dirty="0"/>
              <a:t>+% 6, 66.6 Billion increase in exports in 2021 compared to 2019</a:t>
            </a:r>
          </a:p>
          <a:p>
            <a:r>
              <a:rPr lang="en-US" dirty="0"/>
              <a:t>VAT added 163 Billion in 2020</a:t>
            </a:r>
          </a:p>
          <a:p>
            <a:r>
              <a:rPr lang="en-US" dirty="0"/>
              <a:t>VAT added 232 Billion in 2021</a:t>
            </a:r>
          </a:p>
          <a:p>
            <a:r>
              <a:rPr lang="en-US" dirty="0"/>
              <a:t>Imports:</a:t>
            </a:r>
          </a:p>
          <a:p>
            <a:r>
              <a:rPr lang="en-US" dirty="0"/>
              <a:t>-%10 drop 2020 compared to 2019 </a:t>
            </a:r>
          </a:p>
          <a:p>
            <a:r>
              <a:rPr lang="en-US" dirty="0"/>
              <a:t>+1% increase in 2021 compared to 2019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6DA1D7-6838-1243-A41D-1E6818E0DA2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577" y="10508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263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D04CF-A48F-0349-AB9C-257127AA0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encountered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EA3C-916B-D04F-A769-4E34723E1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uniformed data, such as sheets, values, and language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1C0CC5-6FB8-F94A-B1D9-A1A4ADE01D7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577" y="10508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040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AF909-3D1C-7C45-A71B-662E23B1C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70" y="555326"/>
            <a:ext cx="5603529" cy="1637730"/>
          </a:xfrm>
        </p:spPr>
        <p:txBody>
          <a:bodyPr>
            <a:normAutofit/>
          </a:bodyPr>
          <a:lstStyle/>
          <a:p>
            <a:r>
              <a:rPr lang="en-US" sz="3700" dirty="0"/>
              <a:t>How much has the Saudi economy been affected by covid-19?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07223-10D6-0D41-B265-E6AD07B38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578608"/>
            <a:ext cx="4730451" cy="3593592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Lockdown</a:t>
            </a:r>
          </a:p>
          <a:p>
            <a:r>
              <a:rPr lang="en-US" sz="1800" dirty="0"/>
              <a:t>Shifting to online = Less oil consumption</a:t>
            </a:r>
          </a:p>
          <a:p>
            <a:r>
              <a:rPr lang="en-US" sz="1800" dirty="0"/>
              <a:t>Thus, lower tendency towards oil imports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16070FD-9EB8-4AC8-A8E2-267228385B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4" y="0"/>
            <a:ext cx="6278877" cy="685800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2EF4E5-F055-3F4C-934C-CC5C229AC9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5264" y="389375"/>
            <a:ext cx="3846398" cy="2567470"/>
          </a:xfrm>
          <a:prstGeom prst="rect">
            <a:avLst/>
          </a:prstGeom>
        </p:spPr>
      </p:pic>
      <p:pic>
        <p:nvPicPr>
          <p:cNvPr id="13" name="Picture 12" descr="A picture containing plant&#10;&#10;Description automatically generated">
            <a:extLst>
              <a:ext uri="{FF2B5EF4-FFF2-40B4-BE49-F238E27FC236}">
                <a16:creationId xmlns:a16="http://schemas.microsoft.com/office/drawing/2014/main" id="{C804912E-F6F0-134F-8D32-414ADD787B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6" r="12560"/>
          <a:stretch/>
        </p:blipFill>
        <p:spPr>
          <a:xfrm>
            <a:off x="8827712" y="3652838"/>
            <a:ext cx="2833950" cy="2262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63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42860-90C1-F64D-A6E0-0FB3DC34C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20F4B-A25A-FB41-BFA2-E0CB821EB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000" dirty="0"/>
              <a:t>https://</a:t>
            </a:r>
            <a:r>
              <a:rPr lang="en-US" sz="1000" dirty="0" err="1"/>
              <a:t>www.datacamp.com</a:t>
            </a:r>
            <a:r>
              <a:rPr lang="en-US" sz="1000" dirty="0"/>
              <a:t>/community/tutorials/</a:t>
            </a:r>
            <a:r>
              <a:rPr lang="en-US" sz="1000" dirty="0" err="1"/>
              <a:t>joining-dataframes-pandas?utm_source</a:t>
            </a:r>
            <a:r>
              <a:rPr lang="en-US" sz="1000" dirty="0"/>
              <a:t>=</a:t>
            </a:r>
            <a:r>
              <a:rPr lang="en-US" sz="1000" dirty="0" err="1"/>
              <a:t>adwords_ppc&amp;utm_medium</a:t>
            </a:r>
            <a:r>
              <a:rPr lang="en-US" sz="1000" dirty="0"/>
              <a:t>=</a:t>
            </a:r>
            <a:r>
              <a:rPr lang="en-US" sz="1000" dirty="0" err="1"/>
              <a:t>cpc&amp;utm_campaignid</a:t>
            </a:r>
            <a:r>
              <a:rPr lang="en-US" sz="1000" dirty="0"/>
              <a:t>=1455363063&amp;utm_adgroupid=65083631748&amp;utm_device=</a:t>
            </a:r>
            <a:r>
              <a:rPr lang="en-US" sz="1000" dirty="0" err="1"/>
              <a:t>c&amp;utm_keyword</a:t>
            </a:r>
            <a:r>
              <a:rPr lang="en-US" sz="1000" dirty="0"/>
              <a:t>=&amp;</a:t>
            </a:r>
            <a:r>
              <a:rPr lang="en-US" sz="1000" dirty="0" err="1"/>
              <a:t>utm_matchtype</a:t>
            </a:r>
            <a:r>
              <a:rPr lang="en-US" sz="1000" dirty="0"/>
              <a:t>=&amp;</a:t>
            </a:r>
            <a:r>
              <a:rPr lang="en-US" sz="1000" dirty="0" err="1"/>
              <a:t>utm_network</a:t>
            </a:r>
            <a:r>
              <a:rPr lang="en-US" sz="1000" dirty="0"/>
              <a:t>=</a:t>
            </a:r>
            <a:r>
              <a:rPr lang="en-US" sz="1000" dirty="0" err="1"/>
              <a:t>g&amp;utm_adpostion</a:t>
            </a:r>
            <a:r>
              <a:rPr lang="en-US" sz="1000" dirty="0"/>
              <a:t>=&amp;</a:t>
            </a:r>
            <a:r>
              <a:rPr lang="en-US" sz="1000" dirty="0" err="1"/>
              <a:t>utm_creative</a:t>
            </a:r>
            <a:r>
              <a:rPr lang="en-US" sz="1000" dirty="0"/>
              <a:t>=332602034358&amp;utm_targetid=aud-299261629574:dsa-429603003980&amp;utm_loc_interest_ms=&amp;</a:t>
            </a:r>
            <a:r>
              <a:rPr lang="en-US" sz="1000" dirty="0" err="1"/>
              <a:t>utm_loc_physical_ms</a:t>
            </a:r>
            <a:r>
              <a:rPr lang="en-US" sz="1000" dirty="0"/>
              <a:t>=9076782&amp;gclid=Cj0KCQiA64GRBhCZARIsAHOLriJSD4EDpEONsNz2t5vVxJNO_KPls4ktLMUG84pZq5K2n9SgY_AgZ1gaAphnEALw_wcB</a:t>
            </a:r>
          </a:p>
          <a:p>
            <a:r>
              <a:rPr lang="en-US" sz="1000" dirty="0">
                <a:hlinkClick r:id="rId2"/>
              </a:rPr>
              <a:t>https://www.opec.org/opec_web/en/about_us/169.htm</a:t>
            </a:r>
            <a:endParaRPr lang="en-US" sz="1000" dirty="0"/>
          </a:p>
          <a:p>
            <a:r>
              <a:rPr lang="en-US" sz="1000" dirty="0">
                <a:hlinkClick r:id="rId3"/>
              </a:rPr>
              <a:t>https://www.state.gov/u-s-relations-with-saudi-arabia/</a:t>
            </a:r>
            <a:endParaRPr lang="en-US" sz="1000" dirty="0"/>
          </a:p>
          <a:p>
            <a:r>
              <a:rPr lang="en-US" sz="1000" dirty="0">
                <a:hlinkClick r:id="rId4"/>
              </a:rPr>
              <a:t>https://www.macrotrends.net/2516/wti-crude-oil-prices-10-year-daily-chart</a:t>
            </a:r>
            <a:endParaRPr lang="en-US" sz="1000" dirty="0"/>
          </a:p>
          <a:p>
            <a:r>
              <a:rPr lang="en-US" sz="1000" dirty="0">
                <a:hlinkClick r:id="rId5"/>
              </a:rPr>
              <a:t>https://www.statista.com/statistics/1026237/saudi-arabia-vat-revenue/</a:t>
            </a:r>
            <a:endParaRPr lang="en-US" sz="1000" dirty="0"/>
          </a:p>
          <a:p>
            <a:endParaRPr lang="en-US" sz="1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7246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A356C-A65A-1A4E-9C59-DAE6E2D52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0C6A7-4B69-E244-A97B-0076DB96A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E00CE7-3184-C64D-8E6F-2E4D3CDAF1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577" y="10508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9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362E11DD-B54B-4751-9C17-39DAF9EF4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4EF924-A296-DD46-87DE-344596A35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280" y="484632"/>
            <a:ext cx="6743844" cy="1609344"/>
          </a:xfrm>
        </p:spPr>
        <p:txBody>
          <a:bodyPr>
            <a:normAutofit/>
          </a:bodyPr>
          <a:lstStyle/>
          <a:p>
            <a:r>
              <a:rPr lang="en-US" sz="480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7C0D0-F2BF-CF45-A799-4BFC652A6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279" y="2121408"/>
            <a:ext cx="6743845" cy="4050792"/>
          </a:xfrm>
        </p:spPr>
        <p:txBody>
          <a:bodyPr>
            <a:normAutofit/>
          </a:bodyPr>
          <a:lstStyle/>
          <a:p>
            <a:r>
              <a:rPr lang="en-US" sz="1800" dirty="0"/>
              <a:t>Introduction</a:t>
            </a:r>
          </a:p>
          <a:p>
            <a:r>
              <a:rPr lang="en-US" sz="1800" dirty="0"/>
              <a:t>Historical overview on exports</a:t>
            </a:r>
          </a:p>
          <a:p>
            <a:r>
              <a:rPr lang="en-US" sz="1800" dirty="0"/>
              <a:t>Top exports</a:t>
            </a:r>
          </a:p>
          <a:p>
            <a:r>
              <a:rPr lang="en-US" sz="1800" dirty="0"/>
              <a:t>Effect of COVID-19 on exports</a:t>
            </a:r>
          </a:p>
          <a:p>
            <a:r>
              <a:rPr lang="en-US" sz="1800" dirty="0"/>
              <a:t>Overview on imports</a:t>
            </a:r>
          </a:p>
          <a:p>
            <a:r>
              <a:rPr lang="en-US" sz="1800" dirty="0"/>
              <a:t>Top imports </a:t>
            </a:r>
          </a:p>
          <a:p>
            <a:r>
              <a:rPr lang="en-US" sz="1800" dirty="0"/>
              <a:t>Effect of COVID-19 on imports</a:t>
            </a:r>
          </a:p>
          <a:p>
            <a:r>
              <a:rPr lang="en-US" sz="1800" dirty="0"/>
              <a:t>Conclusion</a:t>
            </a:r>
          </a:p>
          <a:p>
            <a:endParaRPr lang="en-US" sz="1800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6D6B3612-D373-A34E-A63F-1EC40041817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4371" r="14859" b="-2"/>
          <a:stretch/>
        </p:blipFill>
        <p:spPr>
          <a:xfrm>
            <a:off x="7545274" y="10"/>
            <a:ext cx="4646726" cy="6857990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B55DE4E1-F219-45A4-96D9-9A86D0E4D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601C3FF-4A5D-437C-B3DB-A53B99D30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1B1BDC9-B583-4F65-8FE9-E2CBE71D9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83924D0-8092-A44D-8832-F6CF33F693D5}"/>
              </a:ext>
            </a:extLst>
          </p:cNvPr>
          <p:cNvSpPr txBox="1"/>
          <p:nvPr/>
        </p:nvSpPr>
        <p:spPr>
          <a:xfrm>
            <a:off x="9388027" y="6657945"/>
            <a:ext cx="2803973" cy="20005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5" tooltip="http://www.thatswhatsheread.net/2012/10/2012-ytd-reading-stat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700" dirty="0">
                <a:solidFill>
                  <a:srgbClr val="FFFFFF"/>
                </a:solidFill>
                <a:hlinkClick r:id="rId7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277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109F9-D2C6-504B-9084-599FDBD76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584" y="308310"/>
            <a:ext cx="10058400" cy="1609344"/>
          </a:xfrm>
        </p:spPr>
        <p:txBody>
          <a:bodyPr/>
          <a:lstStyle/>
          <a:p>
            <a:r>
              <a:rPr lang="en-US" dirty="0"/>
              <a:t>Overview on exports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7430-EF12-914A-B137-8B1668C6C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584" y="2576921"/>
            <a:ext cx="10058400" cy="4050792"/>
          </a:xfrm>
        </p:spPr>
        <p:txBody>
          <a:bodyPr/>
          <a:lstStyle/>
          <a:p>
            <a:r>
              <a:rPr lang="en-US" dirty="0"/>
              <a:t>% 80 of Saudi’s economy relies on oil-exports</a:t>
            </a:r>
          </a:p>
          <a:p>
            <a:r>
              <a:rPr lang="en-US" dirty="0"/>
              <a:t>Total exports from 2011- 2021: (SAR 11,586 B)</a:t>
            </a:r>
          </a:p>
          <a:p>
            <a:r>
              <a:rPr lang="en-US" dirty="0"/>
              <a:t>Oil exports %80: (SAR 9,294 B) </a:t>
            </a:r>
          </a:p>
          <a:p>
            <a:r>
              <a:rPr lang="en-US" dirty="0"/>
              <a:t>Non-Oil exports %20: (SAR 2,292 B)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E4B60D-B8C1-E349-B5EF-3ECA74EB745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246" y="0"/>
            <a:ext cx="3707754" cy="24718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18849D-9D49-824B-A303-9A653FFFD6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59856" y="2471836"/>
            <a:ext cx="4261312" cy="375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139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9B933-338E-5847-8A29-4EB7A704B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Oil Exports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58DDB-4DA6-5145-9E9F-D0AD3A414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322576"/>
            <a:ext cx="10058400" cy="4050792"/>
          </a:xfrm>
        </p:spPr>
        <p:txBody>
          <a:bodyPr/>
          <a:lstStyle/>
          <a:p>
            <a:r>
              <a:rPr lang="en-US" dirty="0"/>
              <a:t>Highest: 2012</a:t>
            </a:r>
          </a:p>
          <a:p>
            <a:r>
              <a:rPr lang="en-US" dirty="0"/>
              <a:t> SAR 1265.6 B </a:t>
            </a:r>
          </a:p>
          <a:p>
            <a:r>
              <a:rPr lang="en-US" dirty="0"/>
              <a:t>Average Price = $ 94</a:t>
            </a:r>
          </a:p>
          <a:p>
            <a:endParaRPr lang="en-US" dirty="0"/>
          </a:p>
          <a:p>
            <a:r>
              <a:rPr lang="en-US" dirty="0"/>
              <a:t>Mean = SAR 1054 B</a:t>
            </a:r>
          </a:p>
          <a:p>
            <a:endParaRPr lang="en-US" dirty="0"/>
          </a:p>
          <a:p>
            <a:r>
              <a:rPr lang="en-US" dirty="0"/>
              <a:t>Lowest: 2020</a:t>
            </a:r>
          </a:p>
          <a:p>
            <a:r>
              <a:rPr lang="en-US" dirty="0"/>
              <a:t>SAR 447.6 B</a:t>
            </a:r>
          </a:p>
          <a:p>
            <a:r>
              <a:rPr lang="en-US" dirty="0"/>
              <a:t>2020 Average Price = $ 40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9818BE-C60A-B64A-BC81-2E06CE775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43628" y="2471836"/>
            <a:ext cx="4448139" cy="37437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FF238F-9C8C-AE43-8AA3-9BDABD8091C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246" y="0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48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DF1D0-DBA3-5344-8F28-2DA0F0EBA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Oil Price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1835D23-BCB3-4C3A-9AF1-C320DA52C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773168" cy="4050792"/>
          </a:xfrm>
        </p:spPr>
        <p:txBody>
          <a:bodyPr>
            <a:normAutofit/>
          </a:bodyPr>
          <a:lstStyle/>
          <a:p>
            <a:r>
              <a:rPr lang="en-US" dirty="0"/>
              <a:t>Highest Average Price = $98 (2013) </a:t>
            </a:r>
          </a:p>
          <a:p>
            <a:r>
              <a:rPr lang="en-US" dirty="0"/>
              <a:t>Mean Average Price = $68</a:t>
            </a:r>
          </a:p>
          <a:p>
            <a:r>
              <a:rPr lang="en-US" dirty="0"/>
              <a:t>Lowest Average price = $40 (2020)</a:t>
            </a:r>
          </a:p>
          <a:p>
            <a:endParaRPr lang="en-US" dirty="0"/>
          </a:p>
          <a:p>
            <a:r>
              <a:rPr lang="en-US" dirty="0"/>
              <a:t>And Weight, but unavailable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D9ED65-34C8-2C44-936F-8DB0131839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26"/>
          <a:stretch/>
        </p:blipFill>
        <p:spPr>
          <a:xfrm>
            <a:off x="6624807" y="2291221"/>
            <a:ext cx="4988459" cy="32183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668E86-B605-5C42-BFD8-EE4F4FF1A6F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246" y="0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22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80AB3-B0CB-0649-9248-23B15188B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How much has the Saudi economy been affected by covid-19?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2AA9A-A661-C645-A8ED-A7E45B52D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773168" cy="4050792"/>
          </a:xfrm>
        </p:spPr>
        <p:txBody>
          <a:bodyPr>
            <a:normAutofit/>
          </a:bodyPr>
          <a:lstStyle/>
          <a:p>
            <a:endParaRPr lang="en-US" sz="1400" dirty="0"/>
          </a:p>
          <a:p>
            <a:r>
              <a:rPr lang="en-US" sz="1400" b="1" dirty="0"/>
              <a:t>State the main take-home message at the beginning of your talk</a:t>
            </a:r>
            <a:r>
              <a:rPr lang="en-US" sz="1400" dirty="0"/>
              <a:t>. </a:t>
            </a:r>
          </a:p>
          <a:p>
            <a:r>
              <a:rPr lang="en-US" sz="1400" dirty="0"/>
              <a:t>% 80 of Saudi’s economy relies on oil-exports</a:t>
            </a:r>
          </a:p>
          <a:p>
            <a:r>
              <a:rPr lang="en-US" sz="1400" dirty="0"/>
              <a:t>-%40 drop in 2020 compared to 2019 (oil)</a:t>
            </a:r>
          </a:p>
          <a:p>
            <a:r>
              <a:rPr lang="en-US" sz="1400" dirty="0"/>
              <a:t>Lowest oil exports since 2011</a:t>
            </a:r>
          </a:p>
          <a:p>
            <a:r>
              <a:rPr lang="en-US" sz="1400" dirty="0"/>
              <a:t>Imports:(% 10 drop 2019 to 2020)</a:t>
            </a:r>
          </a:p>
          <a:p>
            <a:r>
              <a:rPr lang="en-US" sz="1400" dirty="0"/>
              <a:t>Mainly:  </a:t>
            </a:r>
          </a:p>
          <a:p>
            <a:r>
              <a:rPr lang="en-US" sz="1400" dirty="0"/>
              <a:t>Mechanical, &amp; electrical appliances</a:t>
            </a:r>
          </a:p>
          <a:p>
            <a:r>
              <a:rPr lang="en-US" sz="1400" dirty="0"/>
              <a:t>Vehicles, aircraft, &amp; vessels</a:t>
            </a:r>
          </a:p>
          <a:p>
            <a:endParaRPr lang="en-US" sz="1400" dirty="0"/>
          </a:p>
          <a:p>
            <a:r>
              <a:rPr lang="en-US" sz="1400" dirty="0"/>
              <a:t>The market became less busy?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522527-2B0C-F84D-B8FB-EF728B25D30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246" y="-12135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7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2EA134-3D0D-3942-BEA9-2AF456ECE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0CF659B-1BB9-5B47-A767-850331DD2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4504" y="2320408"/>
            <a:ext cx="4632031" cy="3851787"/>
          </a:xfrm>
        </p:spPr>
        <p:txBody>
          <a:bodyPr anchor="ctr">
            <a:normAutofit/>
          </a:bodyPr>
          <a:lstStyle/>
          <a:p>
            <a:r>
              <a:rPr lang="en-US" dirty="0"/>
              <a:t>What does Saudi Arabia export the most? </a:t>
            </a:r>
          </a:p>
          <a:p>
            <a:r>
              <a:rPr lang="en-US" dirty="0"/>
              <a:t>What is the ratio of oil exports to non-oil exports?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2" name="Picture 11" descr="A picture containing sky&#10;&#10;Description automatically generated">
            <a:extLst>
              <a:ext uri="{FF2B5EF4-FFF2-40B4-BE49-F238E27FC236}">
                <a16:creationId xmlns:a16="http://schemas.microsoft.com/office/drawing/2014/main" id="{1CA71B61-41BC-BE4A-9FEA-25602EEFED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4814" r="8577" b="3"/>
          <a:stretch/>
        </p:blipFill>
        <p:spPr>
          <a:xfrm>
            <a:off x="8428324" y="3330054"/>
            <a:ext cx="3233337" cy="24825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498F4E0-4C4A-8E42-AA61-C9D09EF31024}"/>
              </a:ext>
            </a:extLst>
          </p:cNvPr>
          <p:cNvSpPr txBox="1"/>
          <p:nvPr/>
        </p:nvSpPr>
        <p:spPr>
          <a:xfrm>
            <a:off x="9301163" y="5658705"/>
            <a:ext cx="2360498" cy="184666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600" dirty="0">
                <a:solidFill>
                  <a:srgbClr val="FFFFFF"/>
                </a:solidFill>
                <a:hlinkClick r:id="rId7" tooltip="https://ifpnews.com/views/sliding-crude-prices-expense-alternative-energie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6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600" dirty="0">
                <a:solidFill>
                  <a:srgbClr val="FFFFFF"/>
                </a:solidFill>
                <a:hlinkClick r:id="rId8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600" dirty="0">
              <a:solidFill>
                <a:srgbClr val="FFFFFF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A409576-178A-5141-891D-F8F6F58FF338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246" y="0"/>
            <a:ext cx="3707754" cy="24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633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9BFDF-CA22-E447-835D-D00E4DE62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 of Saudi imports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EA99A-D682-F349-9ED8-EF9A56AE0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363725"/>
            <a:ext cx="10058400" cy="4050792"/>
          </a:xfrm>
        </p:spPr>
        <p:txBody>
          <a:bodyPr/>
          <a:lstStyle/>
          <a:p>
            <a:r>
              <a:rPr lang="en-US" dirty="0"/>
              <a:t>Total Imports: SAR 6,228 B</a:t>
            </a:r>
          </a:p>
          <a:p>
            <a:endParaRPr lang="en-US" dirty="0"/>
          </a:p>
          <a:p>
            <a:r>
              <a:rPr lang="en-US" dirty="0"/>
              <a:t>Highest: 2015 = SAR 655 B </a:t>
            </a:r>
          </a:p>
          <a:p>
            <a:r>
              <a:rPr lang="en-US" dirty="0"/>
              <a:t>Lowest: 2011 = SAR 493 B</a:t>
            </a:r>
          </a:p>
          <a:p>
            <a:r>
              <a:rPr lang="en-US" dirty="0"/>
              <a:t>2019 =  SAR 574 B </a:t>
            </a:r>
          </a:p>
          <a:p>
            <a:r>
              <a:rPr lang="en-US" dirty="0"/>
              <a:t>2020= SAR 517 B</a:t>
            </a:r>
          </a:p>
          <a:p>
            <a:r>
              <a:rPr lang="en-US" dirty="0"/>
              <a:t>2021 =  SAR 578 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E7D51D-07B7-E045-901F-BFAF0A8E7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19137" y="2468880"/>
            <a:ext cx="5483219" cy="31332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221C0A-D897-5441-9E53-683FC4DFAD8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680" y="0"/>
            <a:ext cx="3703320" cy="246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0848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7050</TotalTime>
  <Words>792</Words>
  <Application>Microsoft Macintosh PowerPoint</Application>
  <PresentationFormat>Widescreen</PresentationFormat>
  <Paragraphs>132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Rockwell</vt:lpstr>
      <vt:lpstr>Rockwell Condensed</vt:lpstr>
      <vt:lpstr>Rockwell Extra Bold</vt:lpstr>
      <vt:lpstr>Wingdings</vt:lpstr>
      <vt:lpstr>Wood Type</vt:lpstr>
      <vt:lpstr>trading Volume of Saudi Arabia</vt:lpstr>
      <vt:lpstr>How much has the Saudi economy been affected by covid-19?</vt:lpstr>
      <vt:lpstr>Outline</vt:lpstr>
      <vt:lpstr>Overview on exports</vt:lpstr>
      <vt:lpstr>Oil Exports</vt:lpstr>
      <vt:lpstr>Oil Price</vt:lpstr>
      <vt:lpstr>How much has the Saudi economy been affected by covid-19?</vt:lpstr>
      <vt:lpstr>Introduction</vt:lpstr>
      <vt:lpstr>Volume of Saudi imports </vt:lpstr>
      <vt:lpstr>Why Saudi Arabia?</vt:lpstr>
      <vt:lpstr>Top Saudi exports </vt:lpstr>
      <vt:lpstr>Non-Oil exports</vt:lpstr>
      <vt:lpstr>Non-Oil exports</vt:lpstr>
      <vt:lpstr>Top Saudi imports in 2020 </vt:lpstr>
      <vt:lpstr>Top Saudi imports in 2020 </vt:lpstr>
      <vt:lpstr>Top Saudi imports 2018-2021</vt:lpstr>
      <vt:lpstr>Statistical Trends </vt:lpstr>
      <vt:lpstr>Covid-19 Effect on exports &amp; imports</vt:lpstr>
      <vt:lpstr>Problems encountered </vt:lpstr>
      <vt:lpstr>References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Volume of trading in Saudi Arabia</dc:title>
  <dc:creator>Abusabaeen, Ahmad</dc:creator>
  <cp:lastModifiedBy>Abusabaeen, Ahmad</cp:lastModifiedBy>
  <cp:revision>11</cp:revision>
  <dcterms:created xsi:type="dcterms:W3CDTF">2022-03-03T12:16:33Z</dcterms:created>
  <dcterms:modified xsi:type="dcterms:W3CDTF">2022-03-08T11:57:56Z</dcterms:modified>
</cp:coreProperties>
</file>

<file path=docProps/thumbnail.jpeg>
</file>